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2" r:id="rId15"/>
    <p:sldId id="273" r:id="rId16"/>
    <p:sldId id="280" r:id="rId17"/>
    <p:sldId id="279" r:id="rId18"/>
    <p:sldId id="274" r:id="rId19"/>
    <p:sldId id="277" r:id="rId20"/>
    <p:sldId id="278" r:id="rId21"/>
    <p:sldId id="275" r:id="rId22"/>
    <p:sldId id="276" r:id="rId23"/>
    <p:sldId id="282" r:id="rId24"/>
    <p:sldId id="281" r:id="rId25"/>
    <p:sldId id="283" r:id="rId26"/>
    <p:sldId id="284" r:id="rId27"/>
    <p:sldId id="285" r:id="rId28"/>
    <p:sldId id="286" r:id="rId29"/>
    <p:sldId id="288" r:id="rId30"/>
    <p:sldId id="287" r:id="rId31"/>
  </p:sldIdLst>
  <p:sldSz cx="9144000" cy="6858000" type="screen4x3"/>
  <p:notesSz cx="6662738" cy="9906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k Moens" initials="FM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804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7-22T18:23:17.798" idx="9">
    <p:pos x="10" y="10"/>
    <p:text>moet deze dia wel worden opgenomen? onderwerpen staan er soms dubbel in met gebruik van andere woorden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52976-EB25-4A55-A45E-4A97486E01AA}" type="datetimeFigureOut">
              <a:rPr lang="nl-NL" smtClean="0"/>
              <a:pPr/>
              <a:t>14-10-2014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401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2FCFE-BA1B-457E-A262-60690EC9045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9514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ijenkennisN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992888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3553-3D5C-415B-9113-94F8955E9CF1}" type="datetimeFigureOut">
              <a:rPr lang="nl-NL" smtClean="0"/>
              <a:pPr/>
              <a:t>14-10-2014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3535-1452-4F9F-9C95-86F166817E8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"/>
            <a:ext cx="4095750" cy="172819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4842016"/>
            <a:ext cx="3384376" cy="224570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842016"/>
            <a:ext cx="3012523" cy="225939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556" y="4842016"/>
            <a:ext cx="3012523" cy="225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51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3553-3D5C-415B-9113-94F8955E9CF1}" type="datetimeFigureOut">
              <a:rPr lang="nl-NL" smtClean="0"/>
              <a:pPr/>
              <a:t>14-10-2014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3535-1452-4F9F-9C95-86F166817E8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693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3553-3D5C-415B-9113-94F8955E9CF1}" type="datetimeFigureOut">
              <a:rPr lang="nl-NL" smtClean="0"/>
              <a:pPr/>
              <a:t>14-10-2014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3535-1452-4F9F-9C95-86F166817E8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960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3553-3D5C-415B-9113-94F8955E9CF1}" type="datetimeFigureOut">
              <a:rPr lang="nl-NL" smtClean="0"/>
              <a:pPr/>
              <a:t>14-10-2014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3535-1452-4F9F-9C95-86F166817E8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471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3553-3D5C-415B-9113-94F8955E9CF1}" type="datetimeFigureOut">
              <a:rPr lang="nl-NL" smtClean="0"/>
              <a:pPr/>
              <a:t>14-10-2014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3535-1452-4F9F-9C95-86F166817E8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499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3553-3D5C-415B-9113-94F8955E9CF1}" type="datetimeFigureOut">
              <a:rPr lang="nl-NL" smtClean="0"/>
              <a:pPr/>
              <a:t>14-10-2014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3535-1452-4F9F-9C95-86F166817E8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88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3553-3D5C-415B-9113-94F8955E9CF1}" type="datetimeFigureOut">
              <a:rPr lang="nl-NL" smtClean="0"/>
              <a:pPr/>
              <a:t>14-10-2014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3535-1452-4F9F-9C95-86F166817E8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193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3553-3D5C-415B-9113-94F8955E9CF1}" type="datetimeFigureOut">
              <a:rPr lang="nl-NL" smtClean="0"/>
              <a:pPr/>
              <a:t>14-10-2014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3535-1452-4F9F-9C95-86F166817E8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728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3553-3D5C-415B-9113-94F8955E9CF1}" type="datetimeFigureOut">
              <a:rPr lang="nl-NL" smtClean="0"/>
              <a:pPr/>
              <a:t>14-10-2014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3535-1452-4F9F-9C95-86F166817E8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875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3553-3D5C-415B-9113-94F8955E9CF1}" type="datetimeFigureOut">
              <a:rPr lang="nl-NL" smtClean="0"/>
              <a:pPr/>
              <a:t>14-10-2014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3535-1452-4F9F-9C95-86F166817E8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52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3553-3D5C-415B-9113-94F8955E9CF1}" type="datetimeFigureOut">
              <a:rPr lang="nl-NL" smtClean="0"/>
              <a:pPr/>
              <a:t>14-10-2014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33535-1452-4F9F-9C95-86F166817E8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13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A3553-3D5C-415B-9113-94F8955E9CF1}" type="datetimeFigureOut">
              <a:rPr lang="nl-NL" smtClean="0"/>
              <a:pPr/>
              <a:t>14-10-2014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33535-1452-4F9F-9C95-86F166817E8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16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7200" dirty="0" smtClean="0">
                <a:latin typeface="Arial Narrow" pitchFamily="34" charset="0"/>
              </a:rPr>
              <a:t>Bij zoekt Boer!</a:t>
            </a:r>
            <a:endParaRPr lang="nl-NL" sz="7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37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2130425"/>
            <a:ext cx="7486600" cy="1470025"/>
          </a:xfrm>
        </p:spPr>
        <p:txBody>
          <a:bodyPr>
            <a:normAutofit/>
          </a:bodyPr>
          <a:lstStyle/>
          <a:p>
            <a:r>
              <a:rPr lang="nl-NL" sz="4000" dirty="0" smtClean="0">
                <a:latin typeface="Arial Narrow" pitchFamily="34" charset="0"/>
              </a:rPr>
              <a:t>Wat kunt u doen als agrariër?</a:t>
            </a:r>
            <a:endParaRPr lang="nl-NL" sz="4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11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1728374"/>
            <a:ext cx="7344816" cy="3910426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Let op nestgelegenheid, insecticidengebruik en   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voedselaanbod.</a:t>
            </a:r>
          </a:p>
          <a:p>
            <a:pPr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Ga na of toepassen gewasbeschermingsmiddel </a:t>
            </a:r>
            <a:r>
              <a:rPr lang="nl-NL" sz="2400" i="1" dirty="0" smtClean="0">
                <a:solidFill>
                  <a:schemeClr val="tx1"/>
                </a:solidFill>
                <a:latin typeface="Arial Narrow" pitchFamily="34" charset="0"/>
              </a:rPr>
              <a:t>echt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  noodzakelijk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is.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Etiketten gewasbeschermingsmiddel aandachtig lezen.</a:t>
            </a:r>
          </a:p>
          <a:p>
            <a:pPr algn="l"/>
            <a:endParaRPr lang="nl-NL" sz="2400" dirty="0" smtClean="0"/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25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7848872" cy="3865984"/>
          </a:xfrm>
        </p:spPr>
        <p:txBody>
          <a:bodyPr>
            <a:normAutofit/>
          </a:bodyPr>
          <a:lstStyle/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Waarschuwingssystemen en –berichten volgen.</a:t>
            </a:r>
            <a:b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Gebruik juiste dosis gewasbeschermingsmiddel.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Spuit op gepast tijdstip (gesloten bloemen?).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Spuit bij weinig wind (bij voorkeur in ochtend en avond).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Vermijd stofvorming bij zaaien.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973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556793"/>
            <a:ext cx="7486600" cy="1080119"/>
          </a:xfrm>
        </p:spPr>
        <p:txBody>
          <a:bodyPr>
            <a:normAutofit/>
          </a:bodyPr>
          <a:lstStyle/>
          <a:p>
            <a:r>
              <a:rPr lang="nl-NL" sz="4000" dirty="0" smtClean="0">
                <a:latin typeface="Arial Narrow" pitchFamily="34" charset="0"/>
              </a:rPr>
              <a:t>Bloemenweide of bloemenakker</a:t>
            </a:r>
            <a:endParaRPr lang="nl-NL" sz="4000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420888"/>
            <a:ext cx="7776864" cy="2160240"/>
          </a:xfrm>
        </p:spPr>
        <p:txBody>
          <a:bodyPr>
            <a:normAutofit/>
          </a:bodyPr>
          <a:lstStyle/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Bloemenakker (één of tweejarige planten)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Bloemenweide (meerjarige planten)</a:t>
            </a:r>
          </a:p>
          <a:p>
            <a:pPr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Bloemenweide te verkiezen op minder voedselrijke bodems</a:t>
            </a:r>
          </a:p>
        </p:txBody>
      </p:sp>
    </p:spTree>
    <p:extLst>
      <p:ext uri="{BB962C8B-B14F-4D97-AF65-F5344CB8AC3E}">
        <p14:creationId xmlns:p14="http://schemas.microsoft.com/office/powerpoint/2010/main" val="54156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556793"/>
            <a:ext cx="7486600" cy="936103"/>
          </a:xfrm>
        </p:spPr>
        <p:txBody>
          <a:bodyPr>
            <a:normAutofit/>
          </a:bodyPr>
          <a:lstStyle/>
          <a:p>
            <a:r>
              <a:rPr lang="nl-NL" dirty="0" smtClean="0">
                <a:latin typeface="Arial Narrow" pitchFamily="34" charset="0"/>
              </a:rPr>
              <a:t>Bloemenweide of bloemenakker</a:t>
            </a:r>
            <a:endParaRPr lang="nl-NL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2564904"/>
            <a:ext cx="7848872" cy="3073896"/>
          </a:xfrm>
        </p:spPr>
        <p:txBody>
          <a:bodyPr/>
          <a:lstStyle/>
          <a:p>
            <a:pPr marL="457200" indent="-457200"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Leveren stuifmeel en nectar &gt; voedsel voor bijen en vlinders</a:t>
            </a:r>
          </a:p>
          <a:p>
            <a:pPr marL="457200" indent="-457200"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Zorgt ook voor schuilplaatsen en overwintering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883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628801"/>
            <a:ext cx="7486600" cy="720079"/>
          </a:xfrm>
        </p:spPr>
        <p:txBody>
          <a:bodyPr>
            <a:normAutofit/>
          </a:bodyPr>
          <a:lstStyle/>
          <a:p>
            <a:r>
              <a:rPr lang="nl-NL" sz="4000" dirty="0" smtClean="0">
                <a:latin typeface="Arial Narrow" pitchFamily="34" charset="0"/>
              </a:rPr>
              <a:t>Zaadmengsels</a:t>
            </a:r>
            <a:endParaRPr lang="nl-NL" sz="4000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848872" cy="3672408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In reguliere handel bloemenmengsels 70-90% grassoorten.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Grassen en kiemen groeien veel sneller dan zaad van bloeiende </a:t>
            </a: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   planten &gt; </a:t>
            </a: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bloemen komen vaak te laat </a:t>
            </a: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(</a:t>
            </a: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als planten al ontwikkeld </a:t>
            </a: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   zijn</a:t>
            </a: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)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Koop mengsels met uitsluitend bloeiende planten (bij </a:t>
            </a: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  gespecialiseerde </a:t>
            </a: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handel).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034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556793"/>
            <a:ext cx="7486600" cy="792087"/>
          </a:xfrm>
        </p:spPr>
        <p:txBody>
          <a:bodyPr>
            <a:normAutofit/>
          </a:bodyPr>
          <a:lstStyle/>
          <a:p>
            <a:r>
              <a:rPr lang="nl-NL" sz="4000" dirty="0" smtClean="0">
                <a:latin typeface="Arial Narrow" pitchFamily="34" charset="0"/>
              </a:rPr>
              <a:t>Voorbereiding </a:t>
            </a:r>
            <a:endParaRPr lang="nl-NL" sz="4000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492896"/>
            <a:ext cx="7848872" cy="2088232"/>
          </a:xfrm>
        </p:spPr>
        <p:txBody>
          <a:bodyPr>
            <a:normAutofit/>
          </a:bodyPr>
          <a:lstStyle/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Zaai zodra het niet meer vriest en gebruik 400 g per are.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Zaai in april, mei of september.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Maai twee keer per jaar, in juli en oktober en voer af. 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Laat het mengsel een aantal dagen liggen voor zaadval.</a:t>
            </a:r>
          </a:p>
          <a:p>
            <a:pPr algn="l"/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9" y="182"/>
            <a:ext cx="421196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412777"/>
            <a:ext cx="7486600" cy="1080119"/>
          </a:xfrm>
        </p:spPr>
        <p:txBody>
          <a:bodyPr>
            <a:normAutofit/>
          </a:bodyPr>
          <a:lstStyle/>
          <a:p>
            <a:r>
              <a:rPr lang="nl-NL" sz="4000" dirty="0" smtClean="0">
                <a:latin typeface="Arial Narrow" pitchFamily="34" charset="0"/>
              </a:rPr>
              <a:t>Voorbereiding</a:t>
            </a:r>
            <a:endParaRPr lang="nl-NL" sz="4000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492896"/>
            <a:ext cx="7848872" cy="1872208"/>
          </a:xfrm>
        </p:spPr>
        <p:txBody>
          <a:bodyPr>
            <a:normAutofit/>
          </a:bodyPr>
          <a:lstStyle/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Bloemenakker: zonnige, weinig stikstofrijke plaats met goede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 doorlatendheid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Voorbereiding grond: verwijder ongewenste soorten, liefst niet met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  chemische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onkruidverdelgers en bewerk de grond.</a:t>
            </a:r>
          </a:p>
          <a:p>
            <a:pPr algn="l"/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9" y="182"/>
            <a:ext cx="421196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7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556793"/>
            <a:ext cx="7486600" cy="1008111"/>
          </a:xfrm>
        </p:spPr>
        <p:txBody>
          <a:bodyPr>
            <a:normAutofit/>
          </a:bodyPr>
          <a:lstStyle/>
          <a:p>
            <a:r>
              <a:rPr lang="nl-NL" sz="4000" dirty="0" smtClean="0">
                <a:latin typeface="Arial Narrow" pitchFamily="34" charset="0"/>
              </a:rPr>
              <a:t>Inzaaien</a:t>
            </a:r>
            <a:endParaRPr lang="nl-NL" sz="4000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848872" cy="2304256"/>
          </a:xfrm>
        </p:spPr>
        <p:txBody>
          <a:bodyPr>
            <a:normAutofit/>
          </a:bodyPr>
          <a:lstStyle/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Zaai direct na grondbewerking (maart tot eind augustus, bij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 voorkeur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in maart-april).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Zaai niet met volle hand.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Bij grote oppervlakte machinaal.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67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7484368" cy="864095"/>
          </a:xfrm>
        </p:spPr>
        <p:txBody>
          <a:bodyPr>
            <a:normAutofit/>
          </a:bodyPr>
          <a:lstStyle/>
          <a:p>
            <a:r>
              <a:rPr lang="nl-NL" dirty="0" smtClean="0">
                <a:latin typeface="Arial Narrow" pitchFamily="34" charset="0"/>
              </a:rPr>
              <a:t>Voorbereiden en inzaaien</a:t>
            </a:r>
            <a:endParaRPr lang="nl-NL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848872" cy="3289920"/>
          </a:xfrm>
        </p:spPr>
        <p:txBody>
          <a:bodyPr>
            <a:normAutofit/>
          </a:bodyPr>
          <a:lstStyle/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Hark lichtjes in,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Na bloei (bijv. oktober) uitgebloeide planten afmaaien. Maaisel ca.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 week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laten liggen, 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Volgend voorjaar grond licht bewerken met frees of hark en jaar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  later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grond opnieuw omwerken en inzaaien.</a:t>
            </a:r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9" y="182"/>
            <a:ext cx="421196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Arial Narrow" pitchFamily="34" charset="0"/>
              </a:rPr>
              <a:t>Tips voor de landbouw</a:t>
            </a:r>
            <a:br>
              <a:rPr lang="nl-NL" dirty="0" smtClean="0">
                <a:latin typeface="Arial Narrow" pitchFamily="34" charset="0"/>
              </a:rPr>
            </a:br>
            <a:r>
              <a:rPr lang="nl-NL" dirty="0" smtClean="0">
                <a:latin typeface="Arial Narrow" pitchFamily="34" charset="0"/>
              </a:rPr>
              <a:t>Wat kunt u doen?</a:t>
            </a:r>
            <a:endParaRPr lang="nl-NL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9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196753"/>
            <a:ext cx="7486600" cy="100811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latin typeface="Arial Narrow" pitchFamily="34" charset="0"/>
              </a:rPr>
              <a:t>Andere mogelijkheden</a:t>
            </a:r>
            <a:endParaRPr lang="nl-NL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848872" cy="223224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nl-NL" sz="2800" dirty="0" smtClean="0">
                <a:solidFill>
                  <a:schemeClr val="tx1"/>
                </a:solidFill>
                <a:latin typeface="Arial Narrow" pitchFamily="34" charset="0"/>
              </a:rPr>
              <a:t>- Bloeiende akkerranden</a:t>
            </a:r>
          </a:p>
          <a:p>
            <a:pPr algn="l"/>
            <a:r>
              <a:rPr lang="nl-NL" sz="2800" dirty="0" smtClean="0">
                <a:solidFill>
                  <a:schemeClr val="tx1"/>
                </a:solidFill>
                <a:latin typeface="Arial Narrow" pitchFamily="34" charset="0"/>
              </a:rPr>
              <a:t>- </a:t>
            </a:r>
            <a:r>
              <a:rPr lang="nl-NL" sz="2800" dirty="0" err="1" smtClean="0">
                <a:solidFill>
                  <a:schemeClr val="tx1"/>
                </a:solidFill>
                <a:latin typeface="Arial Narrow" pitchFamily="34" charset="0"/>
              </a:rPr>
              <a:t>Groenbedekkers</a:t>
            </a:r>
            <a:r>
              <a:rPr lang="nl-NL" sz="2800" dirty="0" smtClean="0">
                <a:solidFill>
                  <a:schemeClr val="tx1"/>
                </a:solidFill>
                <a:latin typeface="Arial Narrow" pitchFamily="34" charset="0"/>
              </a:rPr>
              <a:t> (voedselbron honingbij) mits deze vroeg genoeg </a:t>
            </a:r>
            <a:r>
              <a:rPr lang="nl-NL" sz="28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NL" sz="28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sz="2800" dirty="0" smtClean="0">
                <a:solidFill>
                  <a:schemeClr val="tx1"/>
                </a:solidFill>
                <a:latin typeface="Arial Narrow" pitchFamily="34" charset="0"/>
              </a:rPr>
              <a:t>   bloeit </a:t>
            </a:r>
            <a:r>
              <a:rPr lang="nl-NL" sz="2800" dirty="0" smtClean="0">
                <a:solidFill>
                  <a:schemeClr val="tx1"/>
                </a:solidFill>
                <a:latin typeface="Arial Narrow" pitchFamily="34" charset="0"/>
              </a:rPr>
              <a:t>(inzaai voor half augustus)</a:t>
            </a:r>
          </a:p>
          <a:p>
            <a:pPr algn="l"/>
            <a:r>
              <a:rPr lang="nl-NL" sz="2800" dirty="0" smtClean="0">
                <a:solidFill>
                  <a:schemeClr val="tx1"/>
                </a:solidFill>
                <a:latin typeface="Arial Narrow" pitchFamily="34" charset="0"/>
              </a:rPr>
              <a:t>- Verschralingsbeheer graslanden</a:t>
            </a:r>
          </a:p>
          <a:p>
            <a:pPr algn="l"/>
            <a:r>
              <a:rPr lang="nl-NL" sz="2800" dirty="0" smtClean="0">
                <a:solidFill>
                  <a:schemeClr val="tx1"/>
                </a:solidFill>
                <a:latin typeface="Arial Narrow" pitchFamily="34" charset="0"/>
              </a:rPr>
              <a:t>- Erfbeplanting (bloeiende klimplanten, kruidentuintje, </a:t>
            </a:r>
            <a:r>
              <a:rPr lang="nl-NL" sz="28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NL" sz="28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sz="2800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nl-NL" sz="2800" dirty="0" err="1" smtClean="0">
                <a:solidFill>
                  <a:schemeClr val="tx1"/>
                </a:solidFill>
                <a:latin typeface="Arial Narrow" pitchFamily="34" charset="0"/>
              </a:rPr>
              <a:t>gevelbebloeming</a:t>
            </a:r>
            <a:r>
              <a:rPr lang="nl-NL" sz="2800" dirty="0" smtClean="0">
                <a:solidFill>
                  <a:schemeClr val="tx1"/>
                </a:solidFill>
                <a:latin typeface="Arial Narrow" pitchFamily="34" charset="0"/>
              </a:rPr>
              <a:t>)</a:t>
            </a:r>
          </a:p>
          <a:p>
            <a:pPr algn="l"/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"/>
            <a:ext cx="421196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latin typeface="Arial Narrow" pitchFamily="34" charset="0"/>
              </a:rPr>
              <a:t>Bomen en heggen</a:t>
            </a:r>
            <a:endParaRPr lang="nl-NL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8568952" cy="3289920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Wilgenkatjes (belangrijke voedselbron)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Sleedoorn, Meidoorn, Linde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Fruitboomgaarden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448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latin typeface="Arial Narrow" pitchFamily="34" charset="0"/>
              </a:rPr>
              <a:t>Bijenhotel</a:t>
            </a:r>
            <a:endParaRPr lang="nl-NL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8064896" cy="3289920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Plaats ingang nestpijpje naar het zuiden in de zon.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Beschut tegen regen en niet te laag boven grond.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Behandelen met milieuvriendelijke producten.</a:t>
            </a:r>
          </a:p>
          <a:p>
            <a:pPr algn="l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 Gebruik geen sterk geurend hout.</a:t>
            </a:r>
          </a:p>
          <a:p>
            <a:pPr algn="l">
              <a:buFontTx/>
              <a:buChar char="-"/>
            </a:pP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 Gaten boeren in het kopse hout.</a:t>
            </a:r>
            <a:endParaRPr lang="nl-NL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9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196753"/>
            <a:ext cx="7486600" cy="100811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latin typeface="Arial Narrow" pitchFamily="34" charset="0"/>
              </a:rPr>
              <a:t>Samenwerking met imkers</a:t>
            </a:r>
            <a:endParaRPr lang="nl-NL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8064896" cy="2349120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Indien boomgaarden/velden niet zijn gelegen in </a:t>
            </a:r>
            <a:r>
              <a:rPr lang="nl-NL" dirty="0" err="1" smtClean="0">
                <a:solidFill>
                  <a:schemeClr val="tx1"/>
                </a:solidFill>
                <a:latin typeface="Arial Narrow" pitchFamily="34" charset="0"/>
              </a:rPr>
              <a:t>bijvriendelijke</a:t>
            </a:r>
            <a:r>
              <a:rPr lang="nl-NL" dirty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NL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omgeving</a:t>
            </a: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</a:p>
          <a:p>
            <a:pPr marL="457200" indent="-457200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Win-Win (teler hogere opbrengst, imker goede honingoogst).</a:t>
            </a:r>
          </a:p>
          <a:p>
            <a:pPr marL="457200" indent="-457200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Alleen bij peren valt honingopbrengst tegen.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934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556792"/>
            <a:ext cx="7486600" cy="720080"/>
          </a:xfrm>
        </p:spPr>
        <p:txBody>
          <a:bodyPr>
            <a:noAutofit/>
          </a:bodyPr>
          <a:lstStyle/>
          <a:p>
            <a:r>
              <a:rPr lang="nl-NL" dirty="0" smtClean="0">
                <a:latin typeface="Arial Narrow" pitchFamily="34" charset="0"/>
              </a:rPr>
              <a:t>Beperkingen</a:t>
            </a:r>
            <a:endParaRPr lang="nl-NL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848872" cy="2232248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Afstand (minimaal 6 km verplaatsen)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Kasten in straal van 200 meter van planten.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Check op vuilbroed (Amerikaanse bijenziekte) in schutkring.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Let op andere bloemen die uitbundiger bloeien en veel nectar </a:t>
            </a: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  opleveren</a:t>
            </a: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04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556792"/>
            <a:ext cx="8172400" cy="792088"/>
          </a:xfrm>
        </p:spPr>
        <p:txBody>
          <a:bodyPr>
            <a:noAutofit/>
          </a:bodyPr>
          <a:lstStyle/>
          <a:p>
            <a:pPr algn="l"/>
            <a:r>
              <a:rPr lang="nl-NL" sz="4000" dirty="0" smtClean="0">
                <a:latin typeface="Arial Narrow" pitchFamily="34" charset="0"/>
              </a:rPr>
              <a:t>Aandachtspunten bij samenwerking</a:t>
            </a:r>
            <a:endParaRPr lang="nl-NL" sz="4000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920880" cy="2232248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Tijdig contact opnemen met een imker.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Contract is geen overbodige luxe.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Imker tijdig informeren over eerste en laatste bloei in gewas.</a:t>
            </a:r>
            <a:endParaRPr lang="nl-NL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2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772400" cy="1008111"/>
          </a:xfrm>
        </p:spPr>
        <p:txBody>
          <a:bodyPr>
            <a:noAutofit/>
          </a:bodyPr>
          <a:lstStyle/>
          <a:p>
            <a:pPr algn="l"/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 smtClean="0">
                <a:latin typeface="Arial Narrow" pitchFamily="34" charset="0"/>
              </a:rPr>
              <a:t>Samenwerking met imker</a:t>
            </a:r>
            <a:endParaRPr lang="nl-NL" sz="4000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848872" cy="2349120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Kort voor bloei geen schadelijke middelen inzetten.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Zorg voor zuiver water bij plaatsing bijen onder plastictunnel.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Afspraken vergoeding imker.</a:t>
            </a:r>
          </a:p>
          <a:p>
            <a:pPr algn="l"/>
            <a:endParaRPr lang="nl-NL" dirty="0" smtClean="0"/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21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196753"/>
            <a:ext cx="7486600" cy="1008111"/>
          </a:xfrm>
        </p:spPr>
        <p:txBody>
          <a:bodyPr>
            <a:noAutofit/>
          </a:bodyPr>
          <a:lstStyle/>
          <a:p>
            <a:pPr algn="l"/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 smtClean="0">
                <a:latin typeface="Arial Narrow" pitchFamily="34" charset="0"/>
              </a:rPr>
              <a:t>Beheersovereenkomsten</a:t>
            </a:r>
            <a:endParaRPr lang="nl-NL" sz="4000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848872" cy="2349120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Onderhoud kleine landschapselementen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- Bloemrijke akkerranden</a:t>
            </a:r>
          </a:p>
          <a:p>
            <a:pPr algn="l"/>
            <a:r>
              <a:rPr lang="nl-NL" dirty="0" smtClean="0"/>
              <a:t> 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113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196753"/>
            <a:ext cx="7486600" cy="1008111"/>
          </a:xfrm>
        </p:spPr>
        <p:txBody>
          <a:bodyPr>
            <a:noAutofit/>
          </a:bodyPr>
          <a:lstStyle/>
          <a:p>
            <a:pPr algn="l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latin typeface="Arial Narrow" pitchFamily="34" charset="0"/>
              </a:rPr>
              <a:t>Meer info op bijenkennisnet</a:t>
            </a:r>
            <a:endParaRPr lang="nl-NL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848872" cy="2349120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Boeren en imkers werken samen in het project Bijenkennisnet. </a:t>
            </a:r>
            <a:b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dirty="0" smtClean="0">
                <a:solidFill>
                  <a:schemeClr val="tx1"/>
                </a:solidFill>
                <a:latin typeface="Arial Narrow" pitchFamily="34" charset="0"/>
              </a:rPr>
              <a:t>Zij wisselen kennis uit over bijen en de boerenpraktijk tijdens informatie- en verdiepingsbijeenkomsten. Ook op het digitale netwerk bijenkennisnet.nl wordt informatie ontsloten. </a:t>
            </a:r>
            <a:endParaRPr lang="nl-NL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4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564904"/>
            <a:ext cx="7704856" cy="2088232"/>
          </a:xfrm>
        </p:spPr>
        <p:txBody>
          <a:bodyPr/>
          <a:lstStyle/>
          <a:p>
            <a:r>
              <a:rPr lang="nl-NL" b="1" i="1" dirty="0" err="1" smtClean="0">
                <a:solidFill>
                  <a:schemeClr val="tx1"/>
                </a:solidFill>
                <a:latin typeface="Arial Narrow" pitchFamily="34" charset="0"/>
              </a:rPr>
              <a:t>Bijenkennisnet</a:t>
            </a:r>
            <a:r>
              <a:rPr lang="nl-NL" i="1" dirty="0" smtClean="0">
                <a:solidFill>
                  <a:schemeClr val="tx1"/>
                </a:solidFill>
                <a:latin typeface="Arial Narrow" pitchFamily="34" charset="0"/>
              </a:rPr>
              <a:t> is een project van: </a:t>
            </a:r>
            <a:br>
              <a:rPr lang="nl-NL" i="1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i="1" dirty="0" smtClean="0">
                <a:solidFill>
                  <a:schemeClr val="tx1"/>
                </a:solidFill>
                <a:latin typeface="Arial Narrow" pitchFamily="34" charset="0"/>
              </a:rPr>
              <a:t>NBV, LTO Noord, ZLTO en LLTB </a:t>
            </a:r>
          </a:p>
          <a:p>
            <a:r>
              <a:rPr lang="nl-NL" i="1" dirty="0" smtClean="0">
                <a:solidFill>
                  <a:schemeClr val="tx1"/>
                </a:solidFill>
                <a:latin typeface="Arial Narrow" pitchFamily="34" charset="0"/>
              </a:rPr>
              <a:t>Wordt financieel mogelijk gemaakt door </a:t>
            </a:r>
            <a:br>
              <a:rPr lang="nl-NL" i="1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i="1" dirty="0" smtClean="0">
                <a:solidFill>
                  <a:schemeClr val="tx1"/>
                </a:solidFill>
                <a:latin typeface="Arial Narrow" pitchFamily="34" charset="0"/>
              </a:rPr>
              <a:t>het ministerie van EZ, LTO Noord (Fondsen), ZLTO en LLTB.</a:t>
            </a:r>
          </a:p>
          <a:p>
            <a:endParaRPr lang="nl-NL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952327"/>
          </a:xfrm>
        </p:spPr>
        <p:txBody>
          <a:bodyPr>
            <a:normAutofit/>
          </a:bodyPr>
          <a:lstStyle/>
          <a:p>
            <a:pPr algn="l"/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>
                <a:latin typeface="Arial Narrow" pitchFamily="34" charset="0"/>
              </a:rPr>
              <a:t>- Bloemenweide of bloemenakker</a:t>
            </a:r>
            <a:br>
              <a:rPr lang="nl-NL" sz="2400" dirty="0" smtClean="0">
                <a:latin typeface="Arial Narrow" pitchFamily="34" charset="0"/>
              </a:rPr>
            </a:br>
            <a:r>
              <a:rPr lang="nl-NL" sz="2400" dirty="0" smtClean="0">
                <a:latin typeface="Arial Narrow" pitchFamily="34" charset="0"/>
              </a:rPr>
              <a:t>- Bomen en heggen</a:t>
            </a:r>
            <a:br>
              <a:rPr lang="nl-NL" sz="2400" dirty="0" smtClean="0">
                <a:latin typeface="Arial Narrow" pitchFamily="34" charset="0"/>
              </a:rPr>
            </a:br>
            <a:r>
              <a:rPr lang="nl-NL" sz="2400" dirty="0" smtClean="0">
                <a:latin typeface="Arial Narrow" pitchFamily="34" charset="0"/>
              </a:rPr>
              <a:t>- Bijenhotel en bijenstand</a:t>
            </a:r>
            <a:br>
              <a:rPr lang="nl-NL" sz="2400" dirty="0" smtClean="0">
                <a:latin typeface="Arial Narrow" pitchFamily="34" charset="0"/>
              </a:rPr>
            </a:br>
            <a:r>
              <a:rPr lang="nl-NL" sz="2400" dirty="0" smtClean="0">
                <a:latin typeface="Arial Narrow" pitchFamily="34" charset="0"/>
              </a:rPr>
              <a:t>- Samenwerking met imkers</a:t>
            </a:r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98312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008111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7848872" cy="2853176"/>
          </a:xfrm>
        </p:spPr>
        <p:txBody>
          <a:bodyPr>
            <a:normAutofit/>
          </a:bodyPr>
          <a:lstStyle/>
          <a:p>
            <a:pPr algn="ctr"/>
            <a:r>
              <a:rPr lang="nl-NL" sz="4400" b="1" dirty="0" smtClean="0">
                <a:solidFill>
                  <a:schemeClr val="tx1"/>
                </a:solidFill>
                <a:latin typeface="Arial Narrow" pitchFamily="34" charset="0"/>
              </a:rPr>
              <a:t>Bedankt voor uw aandacht!</a:t>
            </a:r>
          </a:p>
          <a:p>
            <a:pPr algn="ctr"/>
            <a:r>
              <a:rPr lang="nl-NL" sz="4400" b="1" dirty="0" smtClean="0">
                <a:solidFill>
                  <a:schemeClr val="tx1"/>
                </a:solidFill>
                <a:latin typeface="Arial Narrow" pitchFamily="34" charset="0"/>
              </a:rPr>
              <a:t>Vragen?</a:t>
            </a:r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27509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082551"/>
          </a:xfrm>
        </p:spPr>
        <p:txBody>
          <a:bodyPr>
            <a:normAutofit/>
          </a:bodyPr>
          <a:lstStyle/>
          <a:p>
            <a:r>
              <a:rPr lang="nl-NL" sz="4000" dirty="0" smtClean="0">
                <a:latin typeface="Arial Narrow" pitchFamily="34" charset="0"/>
              </a:rPr>
              <a:t>Bijen worden bedreigd</a:t>
            </a:r>
            <a:endParaRPr lang="nl-NL" sz="4000" dirty="0">
              <a:latin typeface="Arial Narrow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685800" y="2564904"/>
            <a:ext cx="777240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- </a:t>
            </a:r>
            <a:r>
              <a:rPr kumimoji="0" lang="nl-NL" sz="9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Hoge wintersterfte bijenvolken</a:t>
            </a:r>
            <a:br>
              <a:rPr kumimoji="0" lang="nl-NL" sz="9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nl-NL" sz="9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- Afname van soorten solitaire bijen</a:t>
            </a:r>
            <a:br>
              <a:rPr kumimoji="0" lang="nl-NL" sz="9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nl-NL" sz="9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- Vermoedelijk meerdere oorzaken</a:t>
            </a:r>
            <a:r>
              <a:rPr kumimoji="0" lang="nl-NL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l-NL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l-NL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l-NL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32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296143"/>
          </a:xfrm>
        </p:spPr>
        <p:txBody>
          <a:bodyPr/>
          <a:lstStyle/>
          <a:p>
            <a:r>
              <a:rPr lang="nl-NL" sz="4000" dirty="0" smtClean="0">
                <a:latin typeface="Arial Narrow" pitchFamily="34" charset="0"/>
              </a:rPr>
              <a:t>Honingbijen</a:t>
            </a:r>
            <a:endParaRPr lang="nl-NL" sz="4000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243221" cy="3217912"/>
          </a:xfrm>
        </p:spPr>
        <p:txBody>
          <a:bodyPr/>
          <a:lstStyle/>
          <a:p>
            <a:pPr algn="l"/>
            <a:r>
              <a:rPr lang="nl-NL" sz="2400" dirty="0" smtClean="0">
                <a:solidFill>
                  <a:schemeClr val="tx1"/>
                </a:solidFill>
              </a:rPr>
              <a:t>-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Geelbruin tot grijs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Leven in grote kolonies met koningin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Bloemvast (van belang voor de landbouw)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753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628801"/>
            <a:ext cx="7486600" cy="79208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latin typeface="Arial Narrow" pitchFamily="34" charset="0"/>
              </a:rPr>
              <a:t>Solitaire bijen</a:t>
            </a:r>
            <a:endParaRPr lang="nl-NL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708920"/>
            <a:ext cx="7488832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nl-NL" sz="3400" dirty="0" smtClean="0">
                <a:solidFill>
                  <a:schemeClr val="tx1"/>
                </a:solidFill>
                <a:latin typeface="Arial Narrow" pitchFamily="34" charset="0"/>
              </a:rPr>
              <a:t>- Doen alles alleen (nestelen, voedsel zoeken, eitjes leggen </a:t>
            </a:r>
            <a:r>
              <a:rPr lang="nl-NL" sz="3400" dirty="0" err="1" smtClean="0">
                <a:solidFill>
                  <a:schemeClr val="tx1"/>
                </a:solidFill>
                <a:latin typeface="Arial Narrow" pitchFamily="34" charset="0"/>
              </a:rPr>
              <a:t>etc</a:t>
            </a:r>
            <a:r>
              <a:rPr lang="nl-NL" sz="3400" dirty="0" smtClean="0">
                <a:solidFill>
                  <a:schemeClr val="tx1"/>
                </a:solidFill>
                <a:latin typeface="Arial Narrow" pitchFamily="34" charset="0"/>
              </a:rPr>
              <a:t>).</a:t>
            </a:r>
          </a:p>
          <a:p>
            <a:pPr algn="l"/>
            <a:r>
              <a:rPr lang="nl-NL" sz="3400" dirty="0" smtClean="0">
                <a:solidFill>
                  <a:schemeClr val="tx1"/>
                </a:solidFill>
                <a:latin typeface="Arial Narrow" pitchFamily="34" charset="0"/>
              </a:rPr>
              <a:t>- Kwetsbaar voor veranderingen.</a:t>
            </a:r>
          </a:p>
          <a:p>
            <a:pPr algn="l"/>
            <a:r>
              <a:rPr lang="nl-NL" sz="3400" dirty="0" smtClean="0">
                <a:solidFill>
                  <a:schemeClr val="tx1"/>
                </a:solidFill>
                <a:latin typeface="Arial Narrow" pitchFamily="34" charset="0"/>
              </a:rPr>
              <a:t>- Goede </a:t>
            </a:r>
            <a:r>
              <a:rPr lang="nl-NL" sz="3400" dirty="0" smtClean="0">
                <a:solidFill>
                  <a:schemeClr val="tx1"/>
                </a:solidFill>
                <a:latin typeface="Arial Narrow" pitchFamily="34" charset="0"/>
              </a:rPr>
              <a:t>indicatoren om achteruitgang biodiversiteit en natuur </a:t>
            </a:r>
            <a:r>
              <a:rPr lang="nl-NL" sz="34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nl-NL" sz="3400" dirty="0" smtClean="0">
                <a:solidFill>
                  <a:schemeClr val="tx1"/>
                </a:solidFill>
                <a:latin typeface="Arial Narrow" pitchFamily="34" charset="0"/>
              </a:rPr>
              <a:t>                                                </a:t>
            </a:r>
          </a:p>
          <a:p>
            <a:pPr algn="l"/>
            <a:r>
              <a:rPr lang="nl-NL" sz="3400" dirty="0" smtClean="0">
                <a:solidFill>
                  <a:schemeClr val="tx1"/>
                </a:solidFill>
                <a:latin typeface="Arial Narrow" pitchFamily="34" charset="0"/>
              </a:rPr>
              <a:t>   vast </a:t>
            </a:r>
            <a:r>
              <a:rPr lang="nl-NL" sz="3400" dirty="0" smtClean="0">
                <a:solidFill>
                  <a:schemeClr val="tx1"/>
                </a:solidFill>
                <a:latin typeface="Arial Narrow" pitchFamily="34" charset="0"/>
              </a:rPr>
              <a:t>te stellen.</a:t>
            </a:r>
          </a:p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9" y="182"/>
            <a:ext cx="421196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08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412777"/>
            <a:ext cx="7486600" cy="864095"/>
          </a:xfrm>
        </p:spPr>
        <p:txBody>
          <a:bodyPr>
            <a:normAutofit/>
          </a:bodyPr>
          <a:lstStyle/>
          <a:p>
            <a:r>
              <a:rPr lang="nl-NL" dirty="0" smtClean="0">
                <a:latin typeface="Arial Narrow" pitchFamily="34" charset="0"/>
              </a:rPr>
              <a:t>Hommels</a:t>
            </a:r>
            <a:endParaRPr lang="nl-NL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7704855" cy="3361928"/>
          </a:xfrm>
        </p:spPr>
        <p:txBody>
          <a:bodyPr>
            <a:normAutofit/>
          </a:bodyPr>
          <a:lstStyle/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Langere beharing ten opzichte van bijen.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Soorten leven in kleine kolonies (slechts voor één jaar).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Hommels vliegen ook bij lage temperatuur (nuttig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als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bloei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 samenvalt </a:t>
            </a: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met koude periode).</a:t>
            </a:r>
          </a:p>
          <a:p>
            <a:r>
              <a:rPr lang="nl-NL" dirty="0" smtClean="0"/>
              <a:t>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035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1628800"/>
            <a:ext cx="7486600" cy="1224136"/>
          </a:xfrm>
        </p:spPr>
        <p:txBody>
          <a:bodyPr anchor="t">
            <a:normAutofit/>
          </a:bodyPr>
          <a:lstStyle/>
          <a:p>
            <a:r>
              <a:rPr lang="nl-NL" dirty="0" smtClean="0">
                <a:latin typeface="Arial Narrow" pitchFamily="34" charset="0"/>
              </a:rPr>
              <a:t>Oorzaken sterfte honingbijen?</a:t>
            </a:r>
            <a:endParaRPr lang="nl-NL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1600" y="2420888"/>
            <a:ext cx="7416824" cy="3217912"/>
          </a:xfrm>
        </p:spPr>
        <p:txBody>
          <a:bodyPr>
            <a:normAutofit/>
          </a:bodyPr>
          <a:lstStyle/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Parasieten en ziekteverwekkers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- Gewasbeschermingsmiddelen</a:t>
            </a:r>
          </a:p>
          <a:p>
            <a:pPr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Afnemende foerageermogelijkheden</a:t>
            </a:r>
          </a:p>
          <a:p>
            <a:pPr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Kennis en kunde imkers m.b.t. actuele bedrijfsmethode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69126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376263"/>
          </a:xfrm>
        </p:spPr>
        <p:txBody>
          <a:bodyPr>
            <a:normAutofit/>
          </a:bodyPr>
          <a:lstStyle/>
          <a:p>
            <a:r>
              <a:rPr lang="nl-NL" sz="4000" dirty="0" smtClean="0">
                <a:latin typeface="Arial Narrow" pitchFamily="34" charset="0"/>
              </a:rPr>
              <a:t>Oorzaken sterfte solitaire bijen?</a:t>
            </a:r>
            <a:endParaRPr lang="nl-NL" sz="4000" dirty="0">
              <a:latin typeface="Arial Narrow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7920880" cy="3217912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Gewasbeschermingsmiddelen</a:t>
            </a:r>
          </a:p>
          <a:p>
            <a:pPr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Minder nestgelegenheid</a:t>
            </a:r>
          </a:p>
          <a:p>
            <a:pPr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Afname foerageermogelijkheden of aaneenschakeling ervan</a:t>
            </a:r>
          </a:p>
          <a:p>
            <a:pPr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  <a:latin typeface="Arial Narrow" pitchFamily="34" charset="0"/>
              </a:rPr>
              <a:t> Sommige soorten zijn bloemspecifiek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962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533</Words>
  <Application>Microsoft Office PowerPoint</Application>
  <PresentationFormat>Diavoorstelling (4:3)</PresentationFormat>
  <Paragraphs>107</Paragraphs>
  <Slides>30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1" baseType="lpstr">
      <vt:lpstr>Kantoorthema</vt:lpstr>
      <vt:lpstr>Bij zoekt Boer!</vt:lpstr>
      <vt:lpstr>Tips voor de landbouw Wat kunt u doen?</vt:lpstr>
      <vt:lpstr> - Bloemenweide of bloemenakker - Bomen en heggen - Bijenhotel en bijenstand - Samenwerking met imkers </vt:lpstr>
      <vt:lpstr>Bijen worden bedreigd</vt:lpstr>
      <vt:lpstr>Honingbijen</vt:lpstr>
      <vt:lpstr> Solitaire bijen</vt:lpstr>
      <vt:lpstr>Hommels</vt:lpstr>
      <vt:lpstr>Oorzaken sterfte honingbijen?</vt:lpstr>
      <vt:lpstr>Oorzaken sterfte solitaire bijen?</vt:lpstr>
      <vt:lpstr>Wat kunt u doen als agrariër?</vt:lpstr>
      <vt:lpstr>PowerPoint-presentatie</vt:lpstr>
      <vt:lpstr>PowerPoint-presentatie</vt:lpstr>
      <vt:lpstr>Bloemenweide of bloemenakker</vt:lpstr>
      <vt:lpstr>Bloemenweide of bloemenakker</vt:lpstr>
      <vt:lpstr>Zaadmengsels</vt:lpstr>
      <vt:lpstr>Voorbereiding </vt:lpstr>
      <vt:lpstr>Voorbereiding</vt:lpstr>
      <vt:lpstr>Inzaaien</vt:lpstr>
      <vt:lpstr>Voorbereiden en inzaaien</vt:lpstr>
      <vt:lpstr> Andere mogelijkheden</vt:lpstr>
      <vt:lpstr> Bomen en heggen</vt:lpstr>
      <vt:lpstr> Bijenhotel</vt:lpstr>
      <vt:lpstr> Samenwerking met imkers</vt:lpstr>
      <vt:lpstr>Beperkingen</vt:lpstr>
      <vt:lpstr>Aandachtspunten bij samenwerking</vt:lpstr>
      <vt:lpstr> Samenwerking met imker</vt:lpstr>
      <vt:lpstr> Beheersovereenkomsten</vt:lpstr>
      <vt:lpstr> Meer info op bijenkennisnet</vt:lpstr>
      <vt:lpstr>PowerPoint-presentatie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Bianca Domhof</dc:creator>
  <cp:lastModifiedBy>Gre de Groot</cp:lastModifiedBy>
  <cp:revision>60</cp:revision>
  <cp:lastPrinted>2013-07-16T10:03:23Z</cp:lastPrinted>
  <dcterms:created xsi:type="dcterms:W3CDTF">2013-06-21T12:39:41Z</dcterms:created>
  <dcterms:modified xsi:type="dcterms:W3CDTF">2014-10-14T10:11:28Z</dcterms:modified>
</cp:coreProperties>
</file>